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46888" cy="9980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" y="80963"/>
            <a:ext cx="82296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36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審判担当の皆さんへ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042988" y="1101725"/>
            <a:ext cx="74898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>
                <a:latin typeface="ＭＳ Ｐゴシック" pitchFamily="50" charset="-128"/>
              </a:rPr>
              <a:t>①</a:t>
            </a:r>
            <a:r>
              <a:rPr lang="ja-JP" altLang="en-US" sz="1400">
                <a:latin typeface="ＭＳ Ｐゴシック" pitchFamily="50" charset="-128"/>
              </a:rPr>
              <a:t>．対戦チームに未登録選手・助っ人がいないか、 </a:t>
            </a:r>
            <a:r>
              <a:rPr lang="en-US" altLang="ja-JP" sz="1400">
                <a:latin typeface="ＭＳ Ｐゴシック" pitchFamily="50" charset="-128"/>
              </a:rPr>
              <a:t>H.C</a:t>
            </a:r>
            <a:r>
              <a:rPr lang="ja-JP" altLang="en-US" sz="1400">
                <a:latin typeface="ＭＳ Ｐゴシック" pitchFamily="50" charset="-128"/>
              </a:rPr>
              <a:t>の確認をお願いします。</a:t>
            </a:r>
          </a:p>
          <a:p>
            <a:r>
              <a:rPr lang="ja-JP" altLang="en-US" sz="1400">
                <a:latin typeface="ＭＳ Ｐゴシック" pitchFamily="50" charset="-128"/>
              </a:rPr>
              <a:t>②．試合時間について</a:t>
            </a:r>
          </a:p>
          <a:p>
            <a:r>
              <a:rPr lang="ja-JP" altLang="en-US" sz="1400">
                <a:latin typeface="ＭＳ Ｐゴシック" pitchFamily="50" charset="-128"/>
              </a:rPr>
              <a:t>　　</a:t>
            </a:r>
            <a:r>
              <a:rPr lang="en-US" altLang="ja-JP" sz="1400">
                <a:latin typeface="ＭＳ Ｐゴシック" pitchFamily="50" charset="-128"/>
              </a:rPr>
              <a:t>【</a:t>
            </a:r>
            <a:r>
              <a:rPr lang="ja-JP" altLang="en-US" sz="1400">
                <a:latin typeface="ＭＳ Ｐゴシック" pitchFamily="50" charset="-128"/>
              </a:rPr>
              <a:t>開始時刻</a:t>
            </a:r>
            <a:r>
              <a:rPr lang="en-US" altLang="ja-JP" sz="1400">
                <a:latin typeface="ＭＳ Ｐゴシック" pitchFamily="50" charset="-128"/>
              </a:rPr>
              <a:t>】</a:t>
            </a:r>
            <a:r>
              <a:rPr lang="ja-JP" altLang="en-US" sz="1400">
                <a:latin typeface="ＭＳ Ｐゴシック" pitchFamily="50" charset="-128"/>
              </a:rPr>
              <a:t>　定刻の</a:t>
            </a:r>
            <a:r>
              <a:rPr lang="en-US" altLang="ja-JP" sz="1400">
                <a:latin typeface="ＭＳ Ｐゴシック" pitchFamily="50" charset="-128"/>
              </a:rPr>
              <a:t>5</a:t>
            </a:r>
            <a:r>
              <a:rPr lang="ja-JP" altLang="en-US" sz="1400">
                <a:latin typeface="ＭＳ Ｐゴシック" pitchFamily="50" charset="-128"/>
              </a:rPr>
              <a:t>分以内にホームプレートに整列、</a:t>
            </a:r>
            <a:r>
              <a:rPr lang="en-US" altLang="ja-JP" sz="1400">
                <a:latin typeface="ＭＳ Ｐゴシック" pitchFamily="50" charset="-128"/>
              </a:rPr>
              <a:t>10</a:t>
            </a:r>
            <a:r>
              <a:rPr lang="ja-JP" altLang="en-US" sz="1400">
                <a:latin typeface="ＭＳ Ｐゴシック" pitchFamily="50" charset="-128"/>
              </a:rPr>
              <a:t>分以内にプレーボール。</a:t>
            </a:r>
            <a:br>
              <a:rPr lang="ja-JP" altLang="en-US" sz="1400">
                <a:latin typeface="ＭＳ Ｐゴシック" pitchFamily="50" charset="-128"/>
              </a:rPr>
            </a:br>
            <a:r>
              <a:rPr lang="ja-JP" altLang="en-US" sz="1400">
                <a:latin typeface="ＭＳ Ｐゴシック" pitchFamily="50" charset="-128"/>
              </a:rPr>
              <a:t>　　</a:t>
            </a:r>
            <a:r>
              <a:rPr lang="en-US" altLang="ja-JP" sz="1400">
                <a:latin typeface="ＭＳ Ｐゴシック" pitchFamily="50" charset="-128"/>
              </a:rPr>
              <a:t>【</a:t>
            </a:r>
            <a:r>
              <a:rPr lang="ja-JP" altLang="en-US" sz="1400">
                <a:latin typeface="ＭＳ Ｐゴシック" pitchFamily="50" charset="-128"/>
              </a:rPr>
              <a:t>終了時刻</a:t>
            </a:r>
            <a:r>
              <a:rPr lang="en-US" altLang="ja-JP" sz="1400">
                <a:latin typeface="ＭＳ Ｐゴシック" pitchFamily="50" charset="-128"/>
              </a:rPr>
              <a:t>】</a:t>
            </a:r>
            <a:r>
              <a:rPr lang="ja-JP" altLang="en-US" sz="1400">
                <a:latin typeface="ＭＳ Ｐゴシック" pitchFamily="50" charset="-128"/>
              </a:rPr>
              <a:t>　終わっていない試合は予約終了の</a:t>
            </a:r>
            <a:r>
              <a:rPr lang="en-US" altLang="ja-JP" sz="1400">
                <a:latin typeface="ＭＳ Ｐゴシック" pitchFamily="50" charset="-128"/>
              </a:rPr>
              <a:t>10</a:t>
            </a:r>
            <a:r>
              <a:rPr lang="ja-JP" altLang="en-US" sz="1400">
                <a:latin typeface="ＭＳ Ｐゴシック" pitchFamily="50" charset="-128"/>
              </a:rPr>
              <a:t>分前まで続ける。</a:t>
            </a:r>
          </a:p>
          <a:p>
            <a:r>
              <a:rPr lang="ja-JP" altLang="en-US" sz="1400">
                <a:latin typeface="ＭＳ Ｐゴシック" pitchFamily="50" charset="-128"/>
              </a:rPr>
              <a:t>　　　　　　　　　　　最後の打者の打席完了で打ち切る。（打撃点はすべて記録する）</a:t>
            </a:r>
          </a:p>
          <a:p>
            <a:r>
              <a:rPr lang="ja-JP" altLang="en-US" sz="1400">
                <a:latin typeface="ＭＳ Ｐゴシック" pitchFamily="50" charset="-128"/>
              </a:rPr>
              <a:t>　　　　</a:t>
            </a:r>
            <a:r>
              <a:rPr lang="en-US" altLang="ja-JP" sz="1400">
                <a:latin typeface="ＭＳ Ｐゴシック" pitchFamily="50" charset="-128"/>
              </a:rPr>
              <a:t>※</a:t>
            </a:r>
            <a:r>
              <a:rPr lang="ja-JP" altLang="en-US" sz="1400">
                <a:latin typeface="ＭＳ Ｐゴシック" pitchFamily="50" charset="-128"/>
              </a:rPr>
              <a:t>長時間使える球場の場合、試合前に両チーム監督と審判で終了時間を決める。</a:t>
            </a:r>
          </a:p>
          <a:p>
            <a:r>
              <a:rPr lang="ja-JP" altLang="en-US" sz="1400">
                <a:latin typeface="ＭＳ Ｐゴシック" pitchFamily="50" charset="-128"/>
              </a:rPr>
              <a:t>③．対戦チーム・審判でストライクゾーンのイメージ合わせをしてください。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84213" y="741363"/>
            <a:ext cx="3359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b="1" u="sng"/>
              <a:t>◆</a:t>
            </a:r>
            <a:r>
              <a:rPr lang="ja-JP" altLang="en-US" sz="1600" b="1" u="sng"/>
              <a:t>試合前に行う事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84213" y="2757488"/>
            <a:ext cx="3359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b="1" u="sng"/>
              <a:t>◆</a:t>
            </a:r>
            <a:r>
              <a:rPr lang="ja-JP" altLang="en-US" sz="1600" b="1" u="sng"/>
              <a:t>試合後に行う事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042988" y="3130550"/>
            <a:ext cx="751681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/>
              <a:t>①</a:t>
            </a:r>
            <a:r>
              <a:rPr lang="ja-JP" altLang="en-US" sz="1400"/>
              <a:t>．審判と対戦チームの代表で</a:t>
            </a:r>
            <a:r>
              <a:rPr lang="en-US" altLang="ja-JP" sz="1400"/>
              <a:t>MVP</a:t>
            </a:r>
            <a:r>
              <a:rPr lang="ja-JP" altLang="en-US" sz="1400"/>
              <a:t>を選出ください。</a:t>
            </a:r>
          </a:p>
          <a:p>
            <a:r>
              <a:rPr lang="ja-JP" altLang="en-US" sz="1400"/>
              <a:t>②．次に引き継ぐ前に、審判道具のチェックをお願いします。</a:t>
            </a:r>
          </a:p>
          <a:p>
            <a:r>
              <a:rPr lang="ja-JP" altLang="en-US" sz="1400"/>
              <a:t>③．審判道具の引継ぎを確実にお願いします。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11188" y="693738"/>
            <a:ext cx="8281987" cy="3240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84213" y="4029075"/>
            <a:ext cx="3359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b="1" u="sng"/>
              <a:t>◆</a:t>
            </a:r>
            <a:r>
              <a:rPr lang="ja-JP" altLang="en-US" sz="1600" b="1" u="sng"/>
              <a:t>グラウンドルールの徹底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611188" y="4006850"/>
            <a:ext cx="8281987" cy="2735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042988" y="4443413"/>
            <a:ext cx="74898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400"/>
              <a:t>・淀川河川敷</a:t>
            </a:r>
            <a:br>
              <a:rPr lang="ja-JP" altLang="en-US" sz="1400"/>
            </a:br>
            <a:r>
              <a:rPr lang="ja-JP" altLang="en-US" sz="1400"/>
              <a:t>　　　垣根を越えたら本塁打。</a:t>
            </a:r>
          </a:p>
          <a:p>
            <a:r>
              <a:rPr lang="ja-JP" altLang="en-US" sz="1400"/>
              <a:t>　　　垣根に入ったらエンタイトル二塁打。</a:t>
            </a:r>
            <a:br>
              <a:rPr lang="ja-JP" altLang="en-US" sz="1400"/>
            </a:br>
            <a:r>
              <a:rPr lang="ja-JP" altLang="en-US" sz="1400"/>
              <a:t>　　　転がって垣根より向こうへ抜けたらエンタイトル二塁打。</a:t>
            </a:r>
            <a:br>
              <a:rPr lang="ja-JP" altLang="en-US" sz="1400"/>
            </a:br>
            <a:r>
              <a:rPr lang="ja-JP" altLang="en-US" sz="1400"/>
              <a:t>・寝屋川市民グラウンド</a:t>
            </a:r>
            <a:br>
              <a:rPr lang="ja-JP" altLang="en-US" sz="1400"/>
            </a:br>
            <a:r>
              <a:rPr lang="ja-JP" altLang="en-US" sz="1400"/>
              <a:t>　　　</a:t>
            </a:r>
            <a:r>
              <a:rPr lang="en-US" altLang="ja-JP" sz="1400"/>
              <a:t>B</a:t>
            </a:r>
            <a:r>
              <a:rPr lang="ja-JP" altLang="en-US" sz="1400"/>
              <a:t>面の一塁側ファウル域の電柱より外はボールデッド。</a:t>
            </a:r>
            <a:br>
              <a:rPr lang="ja-JP" altLang="en-US" sz="1400"/>
            </a:br>
            <a:r>
              <a:rPr lang="ja-JP" altLang="en-US" sz="1400"/>
              <a:t>　　　</a:t>
            </a:r>
            <a:r>
              <a:rPr lang="en-US" altLang="ja-JP" sz="1400"/>
              <a:t>A</a:t>
            </a:r>
            <a:r>
              <a:rPr lang="ja-JP" altLang="en-US" sz="1400"/>
              <a:t>面の一塁側ファウル域のななめになった人工芝部分はボールデッド。</a:t>
            </a:r>
            <a:br>
              <a:rPr lang="ja-JP" altLang="en-US" sz="1400"/>
            </a:br>
            <a:r>
              <a:rPr lang="ja-JP" altLang="en-US" sz="1400"/>
              <a:t>　　　</a:t>
            </a:r>
            <a:r>
              <a:rPr lang="en-US" altLang="ja-JP" sz="1400"/>
              <a:t>A,B</a:t>
            </a:r>
            <a:r>
              <a:rPr lang="ja-JP" altLang="en-US" sz="1400"/>
              <a:t>面ともにファウル域の側溝を越えたらボールデッド。</a:t>
            </a:r>
            <a:br>
              <a:rPr lang="ja-JP" altLang="en-US" sz="1400"/>
            </a:br>
            <a:r>
              <a:rPr lang="ja-JP" altLang="en-US" sz="1400"/>
              <a:t>　　　ただし、上記の領域でも反対面からはフェア域なのでフリーとする。　　</a:t>
            </a:r>
            <a:br>
              <a:rPr lang="ja-JP" altLang="en-US" sz="1400"/>
            </a:br>
            <a:r>
              <a:rPr lang="ja-JP" altLang="en-US" sz="1400"/>
              <a:t>⇒試合前に、対戦チームの監督と審判員とで確認する。</a:t>
            </a:r>
          </a:p>
        </p:txBody>
      </p:sp>
    </p:spTree>
    <p:extLst>
      <p:ext uri="{BB962C8B-B14F-4D97-AF65-F5344CB8AC3E}">
        <p14:creationId xmlns:p14="http://schemas.microsoft.com/office/powerpoint/2010/main" val="307131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9785" y="0"/>
            <a:ext cx="4149737" cy="442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6000" bIns="36000" anchor="ctr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2400" b="1" u="sng" dirty="0" smtClean="0">
                <a:solidFill>
                  <a:schemeClr val="tx1"/>
                </a:solidFill>
              </a:rPr>
              <a:t>◆審判</a:t>
            </a:r>
            <a:r>
              <a:rPr lang="ja-JP" altLang="en-US" sz="2400" b="1" u="sng" dirty="0">
                <a:solidFill>
                  <a:schemeClr val="tx1"/>
                </a:solidFill>
              </a:rPr>
              <a:t>　塁審ポジショニング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3248024" cy="29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432" y="476672"/>
            <a:ext cx="3248024" cy="299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09975"/>
            <a:ext cx="24955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3563029"/>
            <a:ext cx="2037433" cy="442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 bIns="36000" anchor="ctr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2400" b="1" u="sng" dirty="0" smtClean="0">
                <a:solidFill>
                  <a:schemeClr val="tx1"/>
                </a:solidFill>
              </a:rPr>
              <a:t>◆野球規則</a:t>
            </a:r>
            <a:endParaRPr lang="ja-JP" altLang="en-US" sz="2400" b="1" u="sng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98706" y="488145"/>
            <a:ext cx="1132934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72000" tIns="36000" rIns="72000" bIns="36000" anchor="ctr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２人制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447178" y="476672"/>
            <a:ext cx="1132934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72000" tIns="36000" rIns="72000" bIns="36000" anchor="ctr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</a:rPr>
              <a:t>３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人制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875" y="3555826"/>
            <a:ext cx="305752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717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hosoda</dc:creator>
  <cp:lastModifiedBy>FJ-USER</cp:lastModifiedBy>
  <cp:revision>3</cp:revision>
  <cp:lastPrinted>2018-03-24T00:28:40Z</cp:lastPrinted>
  <dcterms:created xsi:type="dcterms:W3CDTF">2018-03-24T00:12:10Z</dcterms:created>
  <dcterms:modified xsi:type="dcterms:W3CDTF">2018-03-24T00:29:51Z</dcterms:modified>
</cp:coreProperties>
</file>